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3" r:id="rId6"/>
    <p:sldId id="258" r:id="rId7"/>
    <p:sldId id="265" r:id="rId8"/>
    <p:sldId id="264" r:id="rId9"/>
    <p:sldId id="266" r:id="rId10"/>
    <p:sldId id="267" r:id="rId11"/>
    <p:sldId id="268" r:id="rId12"/>
    <p:sldId id="270" r:id="rId13"/>
    <p:sldId id="269" r:id="rId14"/>
    <p:sldId id="272" r:id="rId15"/>
    <p:sldId id="271" r:id="rId16"/>
    <p:sldId id="274" r:id="rId17"/>
    <p:sldId id="277" r:id="rId18"/>
    <p:sldId id="275" r:id="rId19"/>
    <p:sldId id="288" r:id="rId20"/>
    <p:sldId id="278" r:id="rId21"/>
    <p:sldId id="279" r:id="rId22"/>
    <p:sldId id="301" r:id="rId23"/>
    <p:sldId id="280" r:id="rId24"/>
    <p:sldId id="302" r:id="rId25"/>
    <p:sldId id="283" r:id="rId26"/>
    <p:sldId id="282" r:id="rId27"/>
    <p:sldId id="303" r:id="rId28"/>
    <p:sldId id="290" r:id="rId29"/>
    <p:sldId id="284" r:id="rId30"/>
    <p:sldId id="285" r:id="rId31"/>
    <p:sldId id="293" r:id="rId32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6CC85-7358-4389-BF16-B74918A22662}" type="datetimeFigureOut">
              <a:rPr lang="es-CL" smtClean="0"/>
              <a:t>05-09-2018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4B63-EAB6-4E59-995D-B33CC281B15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08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fecha 15"/>
          <p:cNvSpPr>
            <a:spLocks noGrp="1"/>
          </p:cNvSpPr>
          <p:nvPr>
            <p:ph type="dt" sz="half" idx="10"/>
          </p:nvPr>
        </p:nvSpPr>
        <p:spPr>
          <a:xfrm>
            <a:off x="3543293" y="6302181"/>
            <a:ext cx="2057400" cy="221274"/>
          </a:xfrm>
        </p:spPr>
        <p:txBody>
          <a:bodyPr/>
          <a:lstStyle>
            <a:lvl1pPr algn="ctr">
              <a:defRPr/>
            </a:lvl1pPr>
          </a:lstStyle>
          <a:p>
            <a:endParaRPr lang="es-CL"/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>
          <a:xfrm>
            <a:off x="628650" y="2811504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2"/>
          </p:nvPr>
        </p:nvSpPr>
        <p:spPr>
          <a:xfrm>
            <a:off x="2316480" y="4714420"/>
            <a:ext cx="4511028" cy="37866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9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96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07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17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977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21468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19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425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36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384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34101" y="1714135"/>
            <a:ext cx="6475797" cy="2962361"/>
          </a:xfrm>
          <a:prstGeom prst="rect">
            <a:avLst/>
          </a:prstGeom>
          <a:noFill/>
          <a:ln w="34925" cmpd="sng">
            <a:solidFill>
              <a:srgbClr val="203B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203BFF"/>
                </a:solidFill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1891324" y="1969036"/>
            <a:ext cx="5361354" cy="2452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6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938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784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5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0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4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2pPr>
            <a:lvl3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4pPr>
            <a:lvl5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12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70748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dolinya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61-9F10-469E-920A-20FF0378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6600" dirty="0"/>
              <a:t>Taller de Arduino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C178-9837-4881-9F34-56198774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533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20">
            <a:extLst>
              <a:ext uri="{FF2B5EF4-FFF2-40B4-BE49-F238E27FC236}">
                <a16:creationId xmlns:a16="http://schemas.microsoft.com/office/drawing/2014/main" id="{7387DD15-2B3B-4D6A-9C3A-F9206D38C3C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402492"/>
            <a:ext cx="9147473" cy="51454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49224-6471-4A1C-8ABC-931BF6F7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397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25">
            <a:extLst>
              <a:ext uri="{FF2B5EF4-FFF2-40B4-BE49-F238E27FC236}">
                <a16:creationId xmlns:a16="http://schemas.microsoft.com/office/drawing/2014/main" id="{3636937F-BEE3-4F91-9768-95B8E76E23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39"/>
          <a:stretch/>
        </p:blipFill>
        <p:spPr>
          <a:xfrm>
            <a:off x="322128" y="695195"/>
            <a:ext cx="8656050" cy="4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A3C86-3CD4-4559-B48C-A23162F4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847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57140" y="207612"/>
            <a:ext cx="3462094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Arduino UNO</a:t>
            </a:r>
          </a:p>
        </p:txBody>
      </p:sp>
      <p:pic>
        <p:nvPicPr>
          <p:cNvPr id="6" name="Shape 132">
            <a:extLst>
              <a:ext uri="{FF2B5EF4-FFF2-40B4-BE49-F238E27FC236}">
                <a16:creationId xmlns:a16="http://schemas.microsoft.com/office/drawing/2014/main" id="{930F5374-BAB8-408D-B5A8-F6C5F1FE58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18" t="18253" r="4872" b="16996"/>
          <a:stretch/>
        </p:blipFill>
        <p:spPr>
          <a:xfrm>
            <a:off x="4984691" y="1813724"/>
            <a:ext cx="3769226" cy="26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33">
            <a:extLst>
              <a:ext uri="{FF2B5EF4-FFF2-40B4-BE49-F238E27FC236}">
                <a16:creationId xmlns:a16="http://schemas.microsoft.com/office/drawing/2014/main" id="{F53B3DD7-9DB7-4118-BAE3-41623D4EBEA5}"/>
              </a:ext>
            </a:extLst>
          </p:cNvPr>
          <p:cNvSpPr/>
          <p:nvPr/>
        </p:nvSpPr>
        <p:spPr>
          <a:xfrm>
            <a:off x="6609466" y="4253274"/>
            <a:ext cx="1096200" cy="24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34">
            <a:extLst>
              <a:ext uri="{FF2B5EF4-FFF2-40B4-BE49-F238E27FC236}">
                <a16:creationId xmlns:a16="http://schemas.microsoft.com/office/drawing/2014/main" id="{77591647-7E1C-46B6-940C-5D31972466D9}"/>
              </a:ext>
            </a:extLst>
          </p:cNvPr>
          <p:cNvSpPr/>
          <p:nvPr/>
        </p:nvSpPr>
        <p:spPr>
          <a:xfrm>
            <a:off x="7752466" y="4253274"/>
            <a:ext cx="807000" cy="24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35">
            <a:extLst>
              <a:ext uri="{FF2B5EF4-FFF2-40B4-BE49-F238E27FC236}">
                <a16:creationId xmlns:a16="http://schemas.microsoft.com/office/drawing/2014/main" id="{11435956-BB64-45AE-A6C7-8A1481BE0362}"/>
              </a:ext>
            </a:extLst>
          </p:cNvPr>
          <p:cNvSpPr/>
          <p:nvPr/>
        </p:nvSpPr>
        <p:spPr>
          <a:xfrm>
            <a:off x="6710866" y="3329849"/>
            <a:ext cx="18486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36">
            <a:extLst>
              <a:ext uri="{FF2B5EF4-FFF2-40B4-BE49-F238E27FC236}">
                <a16:creationId xmlns:a16="http://schemas.microsoft.com/office/drawing/2014/main" id="{54737823-A341-48CF-847F-EAA21FC68067}"/>
              </a:ext>
            </a:extLst>
          </p:cNvPr>
          <p:cNvSpPr/>
          <p:nvPr/>
        </p:nvSpPr>
        <p:spPr>
          <a:xfrm>
            <a:off x="6207291" y="1863374"/>
            <a:ext cx="2352300" cy="24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7">
            <a:extLst>
              <a:ext uri="{FF2B5EF4-FFF2-40B4-BE49-F238E27FC236}">
                <a16:creationId xmlns:a16="http://schemas.microsoft.com/office/drawing/2014/main" id="{52CDE60C-2CFC-4332-AF20-F6439EE5C86F}"/>
              </a:ext>
            </a:extLst>
          </p:cNvPr>
          <p:cNvSpPr/>
          <p:nvPr/>
        </p:nvSpPr>
        <p:spPr>
          <a:xfrm>
            <a:off x="4984691" y="2255274"/>
            <a:ext cx="906000" cy="66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38">
            <a:extLst>
              <a:ext uri="{FF2B5EF4-FFF2-40B4-BE49-F238E27FC236}">
                <a16:creationId xmlns:a16="http://schemas.microsoft.com/office/drawing/2014/main" id="{2C61A754-BF99-4E37-8FBA-1ED8CE1E9693}"/>
              </a:ext>
            </a:extLst>
          </p:cNvPr>
          <p:cNvSpPr/>
          <p:nvPr/>
        </p:nvSpPr>
        <p:spPr>
          <a:xfrm>
            <a:off x="5328716" y="1863374"/>
            <a:ext cx="704400" cy="33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3A93A2CF-0F6D-483C-BA8A-C077AF34B5FB}"/>
              </a:ext>
            </a:extLst>
          </p:cNvPr>
          <p:cNvSpPr/>
          <p:nvPr/>
        </p:nvSpPr>
        <p:spPr>
          <a:xfrm>
            <a:off x="5174891" y="3778074"/>
            <a:ext cx="9060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40">
            <a:extLst>
              <a:ext uri="{FF2B5EF4-FFF2-40B4-BE49-F238E27FC236}">
                <a16:creationId xmlns:a16="http://schemas.microsoft.com/office/drawing/2014/main" id="{A9B856F1-A2D0-496F-B70B-6195E5A2A9D2}"/>
              </a:ext>
            </a:extLst>
          </p:cNvPr>
          <p:cNvSpPr txBox="1"/>
          <p:nvPr/>
        </p:nvSpPr>
        <p:spPr>
          <a:xfrm>
            <a:off x="6786766" y="1168085"/>
            <a:ext cx="1772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Pines digitales (20 </a:t>
            </a:r>
            <a:r>
              <a:rPr lang="es-CL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mA</a:t>
            </a: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)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8" name="Shape 141">
            <a:extLst>
              <a:ext uri="{FF2B5EF4-FFF2-40B4-BE49-F238E27FC236}">
                <a16:creationId xmlns:a16="http://schemas.microsoft.com/office/drawing/2014/main" id="{3149B738-ECF0-451E-8143-B806AF6EEC0D}"/>
              </a:ext>
            </a:extLst>
          </p:cNvPr>
          <p:cNvSpPr txBox="1"/>
          <p:nvPr/>
        </p:nvSpPr>
        <p:spPr>
          <a:xfrm>
            <a:off x="6710866" y="3445047"/>
            <a:ext cx="1772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Controlador (32</a:t>
            </a: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K</a:t>
            </a:r>
            <a:r>
              <a:rPr lang="es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</a:t>
            </a:r>
            <a:endParaRPr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Shape 142">
            <a:extLst>
              <a:ext uri="{FF2B5EF4-FFF2-40B4-BE49-F238E27FC236}">
                <a16:creationId xmlns:a16="http://schemas.microsoft.com/office/drawing/2014/main" id="{A0388E44-D123-4F67-989C-5B35B31C6601}"/>
              </a:ext>
            </a:extLst>
          </p:cNvPr>
          <p:cNvSpPr txBox="1"/>
          <p:nvPr/>
        </p:nvSpPr>
        <p:spPr>
          <a:xfrm>
            <a:off x="7790716" y="4512599"/>
            <a:ext cx="1200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Pines análogos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0" name="Shape 143">
            <a:extLst>
              <a:ext uri="{FF2B5EF4-FFF2-40B4-BE49-F238E27FC236}">
                <a16:creationId xmlns:a16="http://schemas.microsoft.com/office/drawing/2014/main" id="{1D033082-E100-4A0B-A40F-797A224D7D0C}"/>
              </a:ext>
            </a:extLst>
          </p:cNvPr>
          <p:cNvSpPr txBox="1"/>
          <p:nvPr/>
        </p:nvSpPr>
        <p:spPr>
          <a:xfrm>
            <a:off x="6647716" y="4512599"/>
            <a:ext cx="1200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Fuente de poder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Shape 144">
            <a:extLst>
              <a:ext uri="{FF2B5EF4-FFF2-40B4-BE49-F238E27FC236}">
                <a16:creationId xmlns:a16="http://schemas.microsoft.com/office/drawing/2014/main" id="{3508C4F8-45DF-488C-A56E-DBC1FE66BB02}"/>
              </a:ext>
            </a:extLst>
          </p:cNvPr>
          <p:cNvSpPr txBox="1"/>
          <p:nvPr/>
        </p:nvSpPr>
        <p:spPr>
          <a:xfrm>
            <a:off x="5080766" y="1334902"/>
            <a:ext cx="1200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Botón reset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2" name="Shape 145">
            <a:extLst>
              <a:ext uri="{FF2B5EF4-FFF2-40B4-BE49-F238E27FC236}">
                <a16:creationId xmlns:a16="http://schemas.microsoft.com/office/drawing/2014/main" id="{88BD4A00-C0E8-40F3-B080-4C1AB9877B93}"/>
              </a:ext>
            </a:extLst>
          </p:cNvPr>
          <p:cNvSpPr txBox="1"/>
          <p:nvPr/>
        </p:nvSpPr>
        <p:spPr>
          <a:xfrm>
            <a:off x="5113391" y="4430749"/>
            <a:ext cx="1200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Conexión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E</a:t>
            </a: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léctrica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(7-12V)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3" name="Shape 146">
            <a:extLst>
              <a:ext uri="{FF2B5EF4-FFF2-40B4-BE49-F238E27FC236}">
                <a16:creationId xmlns:a16="http://schemas.microsoft.com/office/drawing/2014/main" id="{F91DBCCA-6F73-4411-910C-5F7CAEC71C68}"/>
              </a:ext>
            </a:extLst>
          </p:cNvPr>
          <p:cNvSpPr txBox="1"/>
          <p:nvPr/>
        </p:nvSpPr>
        <p:spPr>
          <a:xfrm>
            <a:off x="4654228" y="2972462"/>
            <a:ext cx="1200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Puerto 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USB</a:t>
            </a:r>
            <a:endParaRPr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8511F36-F614-4B8C-BC13-BB27F472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12</a:t>
            </a:fld>
            <a:endParaRPr lang="es-CL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8947949-518B-4B3D-92C5-2A2E90203B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46" y="1269507"/>
            <a:ext cx="3954463" cy="454536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Puerto USB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Comunicación con computador y energía.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Conexión eléctrica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Permite energizar el Arduino por otros medios.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Controlador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El “cerebro”.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Pines digitales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Leen y envían señales digitales.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Pines análogos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Leen señales análogas y envían digitales.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Botón </a:t>
            </a:r>
            <a:r>
              <a:rPr lang="es-CL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reset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Reinicia el programa.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Fuente de poder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…</a:t>
            </a:r>
          </a:p>
          <a:p>
            <a:pPr lvl="0" algn="just">
              <a:spcBef>
                <a:spcPts val="0"/>
              </a:spcBef>
              <a:buFontTx/>
              <a:buChar char="-"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3532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65">
            <a:extLst>
              <a:ext uri="{FF2B5EF4-FFF2-40B4-BE49-F238E27FC236}">
                <a16:creationId xmlns:a16="http://schemas.microsoft.com/office/drawing/2014/main" id="{1A6C79A5-64AF-4D58-B150-C7B369F2679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446" y="697503"/>
            <a:ext cx="7952602" cy="485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9D79-5E23-4307-8F4C-33C2FF2B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6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57140" y="207612"/>
            <a:ext cx="34620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Programa</a:t>
            </a:r>
          </a:p>
        </p:txBody>
      </p:sp>
      <p:pic>
        <p:nvPicPr>
          <p:cNvPr id="25" name="Shape 174">
            <a:extLst>
              <a:ext uri="{FF2B5EF4-FFF2-40B4-BE49-F238E27FC236}">
                <a16:creationId xmlns:a16="http://schemas.microsoft.com/office/drawing/2014/main" id="{E07E30B8-1053-467A-9D8A-E33CE652C5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67309" y="1149438"/>
            <a:ext cx="4220688" cy="4168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178">
            <a:extLst>
              <a:ext uri="{FF2B5EF4-FFF2-40B4-BE49-F238E27FC236}">
                <a16:creationId xmlns:a16="http://schemas.microsoft.com/office/drawing/2014/main" id="{9BC1E2D4-5452-4B95-A3D2-6AC1BC738C27}"/>
              </a:ext>
            </a:extLst>
          </p:cNvPr>
          <p:cNvSpPr txBox="1">
            <a:spLocks/>
          </p:cNvSpPr>
          <p:nvPr/>
        </p:nvSpPr>
        <p:spPr>
          <a:xfrm>
            <a:off x="664106" y="1441432"/>
            <a:ext cx="1058669" cy="573088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CL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Inicio</a:t>
            </a:r>
          </a:p>
        </p:txBody>
      </p:sp>
      <p:sp>
        <p:nvSpPr>
          <p:cNvPr id="27" name="Shape 180">
            <a:extLst>
              <a:ext uri="{FF2B5EF4-FFF2-40B4-BE49-F238E27FC236}">
                <a16:creationId xmlns:a16="http://schemas.microsoft.com/office/drawing/2014/main" id="{9C9EB251-3524-480A-9267-16C8C2131FC5}"/>
              </a:ext>
            </a:extLst>
          </p:cNvPr>
          <p:cNvSpPr txBox="1">
            <a:spLocks/>
          </p:cNvSpPr>
          <p:nvPr/>
        </p:nvSpPr>
        <p:spPr>
          <a:xfrm>
            <a:off x="2130180" y="2638722"/>
            <a:ext cx="2173787" cy="1082186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Ocurre una vez </a:t>
            </a:r>
            <a:r>
              <a:rPr lang="es-CL" sz="1800" i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(</a:t>
            </a:r>
            <a:r>
              <a:rPr lang="es-CL" sz="2400" i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configurar, iniciar procesos)</a:t>
            </a:r>
          </a:p>
        </p:txBody>
      </p:sp>
      <p:sp>
        <p:nvSpPr>
          <p:cNvPr id="28" name="Shape 181">
            <a:extLst>
              <a:ext uri="{FF2B5EF4-FFF2-40B4-BE49-F238E27FC236}">
                <a16:creationId xmlns:a16="http://schemas.microsoft.com/office/drawing/2014/main" id="{165B5BBB-2344-4FD0-9BFE-75D95F94D599}"/>
              </a:ext>
            </a:extLst>
          </p:cNvPr>
          <p:cNvSpPr txBox="1">
            <a:spLocks/>
          </p:cNvSpPr>
          <p:nvPr/>
        </p:nvSpPr>
        <p:spPr>
          <a:xfrm>
            <a:off x="2120965" y="4247419"/>
            <a:ext cx="2192218" cy="1467581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 repite hasta el infinito </a:t>
            </a:r>
            <a:r>
              <a:rPr lang="es-CL" sz="2400" i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(el programa mismo)</a:t>
            </a:r>
            <a:endParaRPr lang="es-CL" sz="24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9" name="Shape 172">
            <a:extLst>
              <a:ext uri="{FF2B5EF4-FFF2-40B4-BE49-F238E27FC236}">
                <a16:creationId xmlns:a16="http://schemas.microsoft.com/office/drawing/2014/main" id="{2D2EE8AC-2069-44DD-9950-43B3E723A486}"/>
              </a:ext>
            </a:extLst>
          </p:cNvPr>
          <p:cNvSpPr/>
          <p:nvPr/>
        </p:nvSpPr>
        <p:spPr>
          <a:xfrm>
            <a:off x="557066" y="2754794"/>
            <a:ext cx="1272750" cy="85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Setup</a:t>
            </a:r>
            <a:endParaRPr sz="30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30" name="Shape 173">
            <a:extLst>
              <a:ext uri="{FF2B5EF4-FFF2-40B4-BE49-F238E27FC236}">
                <a16:creationId xmlns:a16="http://schemas.microsoft.com/office/drawing/2014/main" id="{18026D2D-DD26-47FC-9BB2-A29B3E0CA106}"/>
              </a:ext>
            </a:extLst>
          </p:cNvPr>
          <p:cNvSpPr/>
          <p:nvPr/>
        </p:nvSpPr>
        <p:spPr>
          <a:xfrm>
            <a:off x="548588" y="4541859"/>
            <a:ext cx="1272750" cy="85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Loop</a:t>
            </a:r>
            <a:endParaRPr sz="30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31" name="Shape 175">
            <a:extLst>
              <a:ext uri="{FF2B5EF4-FFF2-40B4-BE49-F238E27FC236}">
                <a16:creationId xmlns:a16="http://schemas.microsoft.com/office/drawing/2014/main" id="{30432117-550B-4D7B-A7A9-B31E01C26224}"/>
              </a:ext>
            </a:extLst>
          </p:cNvPr>
          <p:cNvCxnSpPr>
            <a:cxnSpLocks/>
            <a:stCxn id="30" idx="0"/>
            <a:endCxn id="30" idx="1"/>
          </p:cNvCxnSpPr>
          <p:nvPr/>
        </p:nvCxnSpPr>
        <p:spPr>
          <a:xfrm rot="16200000" flipH="1" flipV="1">
            <a:off x="652876" y="4437571"/>
            <a:ext cx="427800" cy="636375"/>
          </a:xfrm>
          <a:prstGeom prst="bentConnector4">
            <a:avLst>
              <a:gd name="adj1" fmla="val -53436"/>
              <a:gd name="adj2" fmla="val 135922"/>
            </a:avLst>
          </a:prstGeom>
          <a:ln w="19050" cap="flat" cmpd="sng" algn="ctr">
            <a:solidFill>
              <a:schemeClr val="bg1"/>
            </a:solidFill>
            <a:prstDash val="solid"/>
            <a:round/>
            <a:headEnd type="triangl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hape 176">
            <a:extLst>
              <a:ext uri="{FF2B5EF4-FFF2-40B4-BE49-F238E27FC236}">
                <a16:creationId xmlns:a16="http://schemas.microsoft.com/office/drawing/2014/main" id="{DCB7DF53-CF8D-4AF9-95AA-C587E47E54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1184963" y="3610394"/>
            <a:ext cx="8478" cy="931465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Shape 177">
            <a:extLst>
              <a:ext uri="{FF2B5EF4-FFF2-40B4-BE49-F238E27FC236}">
                <a16:creationId xmlns:a16="http://schemas.microsoft.com/office/drawing/2014/main" id="{B2A401D0-EF8F-4432-A1BD-228DDFBEA43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1193441" y="2014520"/>
            <a:ext cx="0" cy="74027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510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83A1A2-3446-472C-931B-3D2FF470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15</a:t>
            </a:fld>
            <a:endParaRPr lang="es-CL"/>
          </a:p>
        </p:txBody>
      </p:sp>
      <p:sp>
        <p:nvSpPr>
          <p:cNvPr id="5" name="Shape 187">
            <a:extLst>
              <a:ext uri="{FF2B5EF4-FFF2-40B4-BE49-F238E27FC236}">
                <a16:creationId xmlns:a16="http://schemas.microsoft.com/office/drawing/2014/main" id="{C2BE3C5E-201A-410B-B9C0-198ED31CAEDC}"/>
              </a:ext>
            </a:extLst>
          </p:cNvPr>
          <p:cNvSpPr txBox="1">
            <a:spLocks/>
          </p:cNvSpPr>
          <p:nvPr/>
        </p:nvSpPr>
        <p:spPr>
          <a:xfrm>
            <a:off x="140677" y="1397977"/>
            <a:ext cx="8924191" cy="4686300"/>
          </a:xfrm>
          <a:prstGeom prst="rect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Las variables almacenan valores durante el programa.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Sintaxis =&gt; </a:t>
            </a:r>
            <a:r>
              <a:rPr lang="es-CL" sz="2400" dirty="0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tipo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es-CL" sz="2400" dirty="0" err="1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nombredevariable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 valor;</a:t>
            </a:r>
          </a:p>
          <a:p>
            <a:pPr marL="457200" indent="-342900">
              <a:spcBef>
                <a:spcPts val="1600"/>
              </a:spcBef>
              <a:buSzPts val="1800"/>
              <a:buFont typeface="Roboto"/>
              <a:buChar char="-"/>
            </a:pP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=&gt; número entero =&gt; </a:t>
            </a: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a = 5;</a:t>
            </a:r>
          </a:p>
          <a:p>
            <a:pPr marL="457200" indent="-342900">
              <a:spcBef>
                <a:spcPts val="0"/>
              </a:spcBef>
              <a:buSzPts val="1800"/>
              <a:buFont typeface="Roboto"/>
              <a:buChar char="-"/>
            </a:pP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float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=&gt; número con decimales =&gt; </a:t>
            </a: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float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b = 2.5;</a:t>
            </a:r>
          </a:p>
          <a:p>
            <a:pPr marL="457200" indent="-342900">
              <a:spcBef>
                <a:spcPts val="0"/>
              </a:spcBef>
              <a:buSzPts val="1800"/>
              <a:buFont typeface="Roboto"/>
              <a:buChar char="-"/>
            </a:pP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boolean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=&gt; verdadero o falso =&gt; </a:t>
            </a: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boolean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c = true;</a:t>
            </a:r>
          </a:p>
          <a:p>
            <a:pPr marL="457200" indent="-342900">
              <a:spcBef>
                <a:spcPts val="0"/>
              </a:spcBef>
              <a:buSzPts val="1800"/>
              <a:buFont typeface="Roboto"/>
              <a:buChar char="-"/>
            </a:pP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char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=&gt; </a:t>
            </a:r>
            <a:r>
              <a:rPr lang="es-CL" sz="2400" dirty="0" err="1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caracter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=&gt; </a:t>
            </a:r>
            <a:r>
              <a:rPr lang="es-CL" sz="2400" dirty="0" err="1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char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d = ‘m’;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Es posible utilizar operaciones sobre las variables, como por ejemplo: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=&gt; </a:t>
            </a:r>
            <a:r>
              <a:rPr lang="es-CL" sz="2400" dirty="0" err="1">
                <a:solidFill>
                  <a:schemeClr val="accent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a = 5, </a:t>
            </a:r>
            <a:r>
              <a:rPr lang="es-CL" sz="2400" dirty="0" err="1">
                <a:solidFill>
                  <a:schemeClr val="accent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b =6 =&gt; </a:t>
            </a:r>
            <a:r>
              <a:rPr lang="es-CL" sz="2400" dirty="0" err="1">
                <a:solidFill>
                  <a:schemeClr val="accent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c = a*b = 30;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s-CL" sz="2400" i="1" dirty="0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Las variables declaradas en el </a:t>
            </a:r>
            <a:r>
              <a:rPr lang="es-CL" sz="2400" i="1" dirty="0" err="1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loop</a:t>
            </a:r>
            <a:r>
              <a:rPr lang="es-CL" sz="2400" i="1" dirty="0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no son utilizables en el </a:t>
            </a:r>
            <a:r>
              <a:rPr lang="es-CL" sz="2400" i="1" dirty="0" err="1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setup</a:t>
            </a:r>
            <a:r>
              <a:rPr lang="es-CL" sz="2400" i="1" dirty="0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ni viceversa. Si se declaran fuera de estos ciclos, las variables son globales.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B3914A-6258-4B93-8676-CF35C111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3768"/>
            <a:ext cx="7886700" cy="1038266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Tipos de variables</a:t>
            </a:r>
          </a:p>
        </p:txBody>
      </p:sp>
    </p:spTree>
    <p:extLst>
      <p:ext uri="{BB962C8B-B14F-4D97-AF65-F5344CB8AC3E}">
        <p14:creationId xmlns:p14="http://schemas.microsoft.com/office/powerpoint/2010/main" val="190713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57139" y="207612"/>
            <a:ext cx="35910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 err="1"/>
              <a:t>Exp</a:t>
            </a:r>
            <a:r>
              <a:rPr lang="es-CL" sz="5400" dirty="0"/>
              <a:t> 1: </a:t>
            </a:r>
            <a:r>
              <a:rPr lang="es-CL" sz="5400" dirty="0" err="1"/>
              <a:t>Blink</a:t>
            </a:r>
            <a:endParaRPr lang="es-CL" sz="5400" dirty="0"/>
          </a:p>
        </p:txBody>
      </p:sp>
      <p:sp>
        <p:nvSpPr>
          <p:cNvPr id="27" name="Shape 180">
            <a:extLst>
              <a:ext uri="{FF2B5EF4-FFF2-40B4-BE49-F238E27FC236}">
                <a16:creationId xmlns:a16="http://schemas.microsoft.com/office/drawing/2014/main" id="{9C9EB251-3524-480A-9267-16C8C2131FC5}"/>
              </a:ext>
            </a:extLst>
          </p:cNvPr>
          <p:cNvSpPr txBox="1">
            <a:spLocks noChangeAspect="1"/>
          </p:cNvSpPr>
          <p:nvPr/>
        </p:nvSpPr>
        <p:spPr>
          <a:xfrm>
            <a:off x="4737794" y="2965521"/>
            <a:ext cx="1633349" cy="731468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s-CL" sz="1800" dirty="0">
                <a:latin typeface="Roboto"/>
                <a:ea typeface="Roboto"/>
                <a:cs typeface="Roboto"/>
                <a:sym typeface="Roboto"/>
              </a:rPr>
              <a:t>Ocurre una vez </a:t>
            </a:r>
            <a:r>
              <a:rPr lang="es-CL" sz="1400" i="1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400" i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configurar</a:t>
            </a:r>
            <a:r>
              <a:rPr lang="es-CL" sz="1400" i="1" dirty="0">
                <a:latin typeface="Roboto"/>
                <a:ea typeface="Roboto"/>
                <a:cs typeface="Roboto"/>
                <a:sym typeface="Roboto"/>
              </a:rPr>
              <a:t>, iniciar procesos)</a:t>
            </a:r>
          </a:p>
        </p:txBody>
      </p:sp>
      <p:sp>
        <p:nvSpPr>
          <p:cNvPr id="28" name="Shape 181">
            <a:extLst>
              <a:ext uri="{FF2B5EF4-FFF2-40B4-BE49-F238E27FC236}">
                <a16:creationId xmlns:a16="http://schemas.microsoft.com/office/drawing/2014/main" id="{165B5BBB-2344-4FD0-9BFE-75D95F94D599}"/>
              </a:ext>
            </a:extLst>
          </p:cNvPr>
          <p:cNvSpPr txBox="1">
            <a:spLocks noChangeAspect="1"/>
          </p:cNvSpPr>
          <p:nvPr/>
        </p:nvSpPr>
        <p:spPr>
          <a:xfrm>
            <a:off x="4737794" y="4373633"/>
            <a:ext cx="1633349" cy="791768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s-CL" sz="18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</a:t>
            </a:r>
            <a:r>
              <a:rPr lang="es-CL" sz="1800" dirty="0">
                <a:latin typeface="Roboto"/>
                <a:ea typeface="Roboto"/>
                <a:cs typeface="Roboto"/>
                <a:sym typeface="Roboto"/>
              </a:rPr>
              <a:t> repite hasta el infinito </a:t>
            </a:r>
            <a:r>
              <a:rPr lang="es-CL" sz="1400" i="1" dirty="0">
                <a:latin typeface="Roboto"/>
                <a:ea typeface="Roboto"/>
                <a:cs typeface="Roboto"/>
                <a:sym typeface="Roboto"/>
              </a:rPr>
              <a:t>(el programa mismo)</a:t>
            </a:r>
            <a:endParaRPr lang="es-CL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16</a:t>
            </a:fld>
            <a:endParaRPr lang="es-CL"/>
          </a:p>
        </p:txBody>
      </p:sp>
      <p:pic>
        <p:nvPicPr>
          <p:cNvPr id="15" name="Shape 194">
            <a:extLst>
              <a:ext uri="{FF2B5EF4-FFF2-40B4-BE49-F238E27FC236}">
                <a16:creationId xmlns:a16="http://schemas.microsoft.com/office/drawing/2014/main" id="{440F2559-0E22-4E11-9797-C19EB67E39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7794" y="1855861"/>
            <a:ext cx="4122813" cy="295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95">
            <a:extLst>
              <a:ext uri="{FF2B5EF4-FFF2-40B4-BE49-F238E27FC236}">
                <a16:creationId xmlns:a16="http://schemas.microsoft.com/office/drawing/2014/main" id="{9C9EF2E3-AF6B-479E-B028-B7A1706E3B28}"/>
              </a:ext>
            </a:extLst>
          </p:cNvPr>
          <p:cNvSpPr>
            <a:spLocks noChangeAspect="1"/>
          </p:cNvSpPr>
          <p:nvPr/>
        </p:nvSpPr>
        <p:spPr>
          <a:xfrm>
            <a:off x="6412998" y="2389577"/>
            <a:ext cx="386202" cy="20214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71DB5D-0011-4EC0-9278-E61E5677F631}"/>
              </a:ext>
            </a:extLst>
          </p:cNvPr>
          <p:cNvCxnSpPr>
            <a:stCxn id="16" idx="0"/>
          </p:cNvCxnSpPr>
          <p:nvPr/>
        </p:nvCxnSpPr>
        <p:spPr>
          <a:xfrm flipV="1">
            <a:off x="6606099" y="1429305"/>
            <a:ext cx="0" cy="960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78">
            <a:extLst>
              <a:ext uri="{FF2B5EF4-FFF2-40B4-BE49-F238E27FC236}">
                <a16:creationId xmlns:a16="http://schemas.microsoft.com/office/drawing/2014/main" id="{47755121-50EC-4186-97C0-DA5ACF548A64}"/>
              </a:ext>
            </a:extLst>
          </p:cNvPr>
          <p:cNvSpPr txBox="1">
            <a:spLocks/>
          </p:cNvSpPr>
          <p:nvPr/>
        </p:nvSpPr>
        <p:spPr>
          <a:xfrm>
            <a:off x="6009433" y="912840"/>
            <a:ext cx="2070100" cy="573088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CL" sz="20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LED integrado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20E22F-D4E2-41C2-BE27-DD4254F83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46" y="1698744"/>
            <a:ext cx="3954463" cy="427592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Objetivo: </a:t>
            </a:r>
          </a:p>
          <a:p>
            <a:pPr>
              <a:spcBef>
                <a:spcPts val="0"/>
              </a:spcBef>
            </a:pPr>
            <a:endParaRPr lang="es-CL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Hacer parpadear un LED.</a:t>
            </a:r>
          </a:p>
          <a:p>
            <a:pPr marL="0" indent="0">
              <a:spcBef>
                <a:spcPts val="0"/>
              </a:spcBef>
              <a:buNone/>
            </a:pPr>
            <a:endParaRPr lang="es-CL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Necesitamos:</a:t>
            </a:r>
          </a:p>
          <a:p>
            <a:pPr marL="0" indent="0">
              <a:spcBef>
                <a:spcPts val="0"/>
              </a:spcBef>
              <a:buNone/>
            </a:pPr>
            <a:endParaRPr lang="es-CL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Arduino</a:t>
            </a:r>
          </a:p>
          <a:p>
            <a:pPr>
              <a:spcBef>
                <a:spcPts val="0"/>
              </a:spcBef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Cable USB</a:t>
            </a:r>
          </a:p>
          <a:p>
            <a:pPr>
              <a:spcBef>
                <a:spcPts val="0"/>
              </a:spcBef>
            </a:pPr>
            <a:endParaRPr lang="es-CL" dirty="0">
              <a:solidFill>
                <a:schemeClr val="bg1"/>
              </a:solidFill>
              <a:latin typeface="Gidolinya" panose="02000503000000000000" pitchFamily="50" charset="0"/>
              <a:ea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sym typeface="Roboto"/>
              </a:rPr>
              <a:t>Arduino posee un LED integrado al pin 13!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223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57139" y="207612"/>
            <a:ext cx="35910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17</a:t>
            </a:fld>
            <a:endParaRPr lang="es-CL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20E22F-D4E2-41C2-BE27-DD4254F83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76" y="1145600"/>
            <a:ext cx="4163627" cy="4882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Es un diodo que emite luz al aplicarse un voltaje entre sus terminales.</a:t>
            </a:r>
          </a:p>
          <a:p>
            <a:pPr marL="0" indent="0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  <a:ea typeface="Roboto"/>
                <a:cs typeface="Roboto"/>
                <a:sym typeface="Roboto"/>
              </a:rPr>
              <a:t>Diodo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Componente electrónica que sólo conduce corriente en una dirección.</a:t>
            </a:r>
          </a:p>
          <a:p>
            <a:pPr marL="0" indent="0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=&gt; La “pata” positiva del LED (Ánodo, más larga) se conecta en el terminal positivo de la fuente (batería, transformador, </a:t>
            </a:r>
            <a:r>
              <a:rPr lang="es-CL" sz="2400" dirty="0" err="1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etc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 y la corta (Cátodo) a tierra (</a:t>
            </a:r>
            <a:r>
              <a:rPr lang="es-CL" sz="2400" dirty="0" err="1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Ground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, GND).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75318-F328-4216-9FDF-AC67AFC29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683" r="24358" b="-1683"/>
          <a:stretch/>
        </p:blipFill>
        <p:spPr>
          <a:xfrm rot="2341184">
            <a:off x="5362510" y="1450530"/>
            <a:ext cx="3235569" cy="36576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5A12CD-D7C0-410B-8FAC-8EC593AE7D4E}"/>
              </a:ext>
            </a:extLst>
          </p:cNvPr>
          <p:cNvSpPr txBox="1">
            <a:spLocks/>
          </p:cNvSpPr>
          <p:nvPr/>
        </p:nvSpPr>
        <p:spPr>
          <a:xfrm>
            <a:off x="7329064" y="3999179"/>
            <a:ext cx="1419549" cy="4471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Cátodo (+)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F3550B7-ED94-4AB9-9749-51BBAEB77551}"/>
              </a:ext>
            </a:extLst>
          </p:cNvPr>
          <p:cNvSpPr txBox="1">
            <a:spLocks/>
          </p:cNvSpPr>
          <p:nvPr/>
        </p:nvSpPr>
        <p:spPr>
          <a:xfrm>
            <a:off x="5269539" y="3999179"/>
            <a:ext cx="1419549" cy="4471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Ánodo (-)</a:t>
            </a:r>
          </a:p>
        </p:txBody>
      </p:sp>
    </p:spTree>
    <p:extLst>
      <p:ext uri="{BB962C8B-B14F-4D97-AF65-F5344CB8AC3E}">
        <p14:creationId xmlns:p14="http://schemas.microsoft.com/office/powerpoint/2010/main" val="144615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1EC3D-55C4-43E7-9BCF-AACE9A50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66" y="122127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Funciones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A3FFC-459E-4C63-984E-DA4CCAFF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18</a:t>
            </a:fld>
            <a:endParaRPr lang="es-C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8D80-25A7-4648-AD6D-2B43A0D10C2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2031" y="1690688"/>
            <a:ext cx="3886200" cy="4025900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pinMode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</a:t>
            </a:r>
            <a:r>
              <a:rPr lang="es-CL" sz="2400" dirty="0" err="1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pin,modo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 Configurar pines como entradas o salidas.</a:t>
            </a:r>
          </a:p>
          <a:p>
            <a:pPr>
              <a:spcBef>
                <a:spcPts val="1600"/>
              </a:spcBef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pin: Puerto análogo o digital. (0-13 digitales, A0-A5 análogos)</a:t>
            </a:r>
          </a:p>
          <a:p>
            <a:pPr>
              <a:spcBef>
                <a:spcPts val="1600"/>
              </a:spcBef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modo: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INPUT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(entrada),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OUTPUT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(salida).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s-CL" sz="2400" dirty="0" err="1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ej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</a:t>
            </a:r>
            <a:r>
              <a:rPr lang="es-CL" sz="2400" dirty="0" err="1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pinMode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(3,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OUTPUT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);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CF69-1DDB-4E96-8E9F-B6F4D96DC54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73161" y="1690688"/>
            <a:ext cx="3886200" cy="4025900"/>
          </a:xfrm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s-CL" sz="2400" dirty="0" err="1">
                <a:solidFill>
                  <a:schemeClr val="accent4">
                    <a:lumMod val="75000"/>
                  </a:schemeClr>
                </a:solidFill>
              </a:rPr>
              <a:t>digitalWrite</a:t>
            </a:r>
            <a:r>
              <a:rPr lang="es-CL" sz="2400" dirty="0">
                <a:solidFill>
                  <a:schemeClr val="tx1"/>
                </a:solidFill>
              </a:rPr>
              <a:t>(</a:t>
            </a:r>
            <a:r>
              <a:rPr lang="es-CL" sz="2400" dirty="0" err="1">
                <a:solidFill>
                  <a:schemeClr val="tx1"/>
                </a:solidFill>
              </a:rPr>
              <a:t>pin,estado</a:t>
            </a:r>
            <a:r>
              <a:rPr lang="es-CL" sz="2400" dirty="0">
                <a:solidFill>
                  <a:schemeClr val="tx1"/>
                </a:solidFill>
              </a:rPr>
              <a:t>) Enciende o apaga un pin.</a:t>
            </a:r>
          </a:p>
          <a:p>
            <a:r>
              <a:rPr lang="es-CL" sz="2400" dirty="0">
                <a:solidFill>
                  <a:schemeClr val="tx1"/>
                </a:solidFill>
              </a:rPr>
              <a:t>estado: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HIGH</a:t>
            </a:r>
            <a:r>
              <a:rPr lang="es-CL" sz="2400" dirty="0">
                <a:solidFill>
                  <a:schemeClr val="tx1"/>
                </a:solidFill>
              </a:rPr>
              <a:t> (encendido, 5V),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LOW</a:t>
            </a:r>
            <a:r>
              <a:rPr lang="es-CL" sz="2400" dirty="0">
                <a:solidFill>
                  <a:schemeClr val="tx1"/>
                </a:solidFill>
              </a:rPr>
              <a:t> (apagado, 0V).</a:t>
            </a:r>
          </a:p>
          <a:p>
            <a:r>
              <a:rPr lang="es-CL" sz="2400" dirty="0" err="1">
                <a:solidFill>
                  <a:schemeClr val="tx1"/>
                </a:solidFill>
              </a:rPr>
              <a:t>ej</a:t>
            </a:r>
            <a:r>
              <a:rPr lang="es-CL" sz="2400" dirty="0">
                <a:solidFill>
                  <a:schemeClr val="tx1"/>
                </a:solidFill>
              </a:rPr>
              <a:t>: </a:t>
            </a:r>
            <a:r>
              <a:rPr lang="es-CL" sz="2400" dirty="0" err="1">
                <a:solidFill>
                  <a:schemeClr val="accent4">
                    <a:lumMod val="75000"/>
                  </a:schemeClr>
                </a:solidFill>
              </a:rPr>
              <a:t>digitalWrite</a:t>
            </a:r>
            <a:r>
              <a:rPr lang="es-CL" sz="2400" dirty="0">
                <a:solidFill>
                  <a:schemeClr val="tx1"/>
                </a:solidFill>
              </a:rPr>
              <a:t>(11,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HIGH</a:t>
            </a:r>
            <a:r>
              <a:rPr lang="es-CL" sz="2400" dirty="0">
                <a:solidFill>
                  <a:schemeClr val="tx1"/>
                </a:solidFill>
              </a:rPr>
              <a:t>);</a:t>
            </a:r>
          </a:p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HIGH</a:t>
            </a:r>
            <a:r>
              <a:rPr lang="es-CL" sz="2400" dirty="0">
                <a:solidFill>
                  <a:schemeClr val="tx1"/>
                </a:solidFill>
              </a:rPr>
              <a:t>= 1, true,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LOW</a:t>
            </a:r>
            <a:r>
              <a:rPr lang="es-CL" sz="2400" dirty="0">
                <a:solidFill>
                  <a:schemeClr val="tx1"/>
                </a:solidFill>
              </a:rPr>
              <a:t>= 0, false.</a:t>
            </a:r>
          </a:p>
          <a:p>
            <a:r>
              <a:rPr lang="es-CL" sz="2400" dirty="0" err="1">
                <a:solidFill>
                  <a:schemeClr val="accent4">
                    <a:lumMod val="75000"/>
                  </a:schemeClr>
                </a:solidFill>
              </a:rPr>
              <a:t>delay</a:t>
            </a:r>
            <a:r>
              <a:rPr lang="es-CL" sz="2400" dirty="0">
                <a:solidFill>
                  <a:schemeClr val="tx1"/>
                </a:solidFill>
              </a:rPr>
              <a:t>(t): El programa espera t milisegundos antes de continuar con la siguiente instrucción.</a:t>
            </a:r>
          </a:p>
          <a:p>
            <a:r>
              <a:rPr lang="es-CL" sz="2400" dirty="0" err="1">
                <a:solidFill>
                  <a:schemeClr val="tx1"/>
                </a:solidFill>
              </a:rPr>
              <a:t>ej</a:t>
            </a:r>
            <a:r>
              <a:rPr lang="es-CL" sz="2400" dirty="0">
                <a:solidFill>
                  <a:schemeClr val="tx1"/>
                </a:solidFill>
              </a:rPr>
              <a:t>: </a:t>
            </a:r>
            <a:r>
              <a:rPr lang="es-CL" sz="2400" dirty="0" err="1">
                <a:solidFill>
                  <a:schemeClr val="accent4">
                    <a:lumMod val="75000"/>
                  </a:schemeClr>
                </a:solidFill>
              </a:rPr>
              <a:t>delay</a:t>
            </a:r>
            <a:r>
              <a:rPr lang="es-CL" sz="2400" dirty="0">
                <a:solidFill>
                  <a:schemeClr val="tx1"/>
                </a:solidFill>
              </a:rPr>
              <a:t>(100);</a:t>
            </a:r>
          </a:p>
          <a:p>
            <a:endParaRPr lang="es-CL" sz="2400" dirty="0"/>
          </a:p>
          <a:p>
            <a:endParaRPr lang="es-CL" sz="24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454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C7A9-796F-41F0-85B3-E2CCD1F7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0" y="225294"/>
            <a:ext cx="7886700" cy="1041484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¿ Circuito </a:t>
            </a:r>
            <a:r>
              <a:rPr lang="es-CL" dirty="0" err="1">
                <a:solidFill>
                  <a:schemeClr val="tx1"/>
                </a:solidFill>
              </a:rPr>
              <a:t>analógo</a:t>
            </a:r>
            <a:r>
              <a:rPr lang="es-CL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47CF3-BA63-48DD-BA86-0DBEB0CA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19</a:t>
            </a:fld>
            <a:endParaRPr lang="es-CL"/>
          </a:p>
        </p:txBody>
      </p:sp>
      <p:pic>
        <p:nvPicPr>
          <p:cNvPr id="4" name="Shape 218">
            <a:extLst>
              <a:ext uri="{FF2B5EF4-FFF2-40B4-BE49-F238E27FC236}">
                <a16:creationId xmlns:a16="http://schemas.microsoft.com/office/drawing/2014/main" id="{893550A6-A63A-4844-9F4F-1C96071B55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3624" y="1266778"/>
            <a:ext cx="6669376" cy="491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99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CC9997-DC39-4ABD-985A-5BBAF20F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2912" y="823223"/>
            <a:ext cx="3954463" cy="1973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L" b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“Es una plataforma electrónica de desarrollo open-</a:t>
            </a:r>
            <a:r>
              <a:rPr lang="es-CL" b="1" dirty="0" err="1">
                <a:latin typeface="Gidolinya" panose="02000503000000000000" pitchFamily="50" charset="0"/>
                <a:ea typeface="Roboto"/>
                <a:cs typeface="Roboto"/>
                <a:sym typeface="Roboto"/>
              </a:rPr>
              <a:t>source</a:t>
            </a:r>
            <a:r>
              <a:rPr lang="es-CL" b="1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 fácil de usar.”</a:t>
            </a:r>
            <a:endParaRPr lang="es-CL" sz="12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endParaRPr lang="es-CL" dirty="0"/>
          </a:p>
        </p:txBody>
      </p:sp>
      <p:pic>
        <p:nvPicPr>
          <p:cNvPr id="4" name="Shape 68">
            <a:extLst>
              <a:ext uri="{FF2B5EF4-FFF2-40B4-BE49-F238E27FC236}">
                <a16:creationId xmlns:a16="http://schemas.microsoft.com/office/drawing/2014/main" id="{5050EA14-4BD8-4BA9-BD9C-39695A0033A9}"/>
              </a:ext>
            </a:extLst>
          </p:cNvPr>
          <p:cNvPicPr preferRelativeResize="0">
            <a:picLocks noGrp="1"/>
          </p:cNvPicPr>
          <p:nvPr>
            <p:ph type="pic" sz="quarter" idx="14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7483" b="17483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AD8C18-E0D5-45EA-92BA-22B99126F9BA}"/>
              </a:ext>
            </a:extLst>
          </p:cNvPr>
          <p:cNvSpPr txBox="1">
            <a:spLocks/>
          </p:cNvSpPr>
          <p:nvPr/>
        </p:nvSpPr>
        <p:spPr>
          <a:xfrm>
            <a:off x="1253880" y="2573947"/>
            <a:ext cx="3325935" cy="13255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¿Qué es </a:t>
            </a:r>
          </a:p>
          <a:p>
            <a:r>
              <a:rPr lang="es-CL" sz="5400" dirty="0"/>
              <a:t>Arduino?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2323-E3FE-43C9-8020-13197EDB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627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DF73-44BB-4493-AFCD-A3C648F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20</a:t>
            </a:fld>
            <a:endParaRPr lang="es-CL"/>
          </a:p>
        </p:txBody>
      </p:sp>
      <p:pic>
        <p:nvPicPr>
          <p:cNvPr id="6" name="Shape 230">
            <a:extLst>
              <a:ext uri="{FF2B5EF4-FFF2-40B4-BE49-F238E27FC236}">
                <a16:creationId xmlns:a16="http://schemas.microsoft.com/office/drawing/2014/main" id="{477DB2B9-DD22-40E1-852D-11236FA1E1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8845" y="365126"/>
            <a:ext cx="5532391" cy="563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94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57139" y="92199"/>
            <a:ext cx="35910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Ley de Ohm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21</a:t>
            </a:fld>
            <a:endParaRPr lang="es-CL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20E22F-D4E2-41C2-BE27-DD4254F83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76" y="1145600"/>
            <a:ext cx="4163627" cy="508652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El voltaje es una “fuerza” que mueve a los electrones, el flujo de corriente (amperaje) activa dispositivos eléctricos.</a:t>
            </a:r>
          </a:p>
          <a:p>
            <a:pPr marL="0" indent="0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Los materiales poseen resistencia eléctrica, que frena al flujo de electrones.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Este roce genera calor... 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2400" dirty="0">
              <a:solidFill>
                <a:srgbClr val="FF0000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2400" dirty="0">
              <a:solidFill>
                <a:schemeClr val="bg2">
                  <a:lumMod val="90000"/>
                </a:schemeClr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6" name="Shape 237">
            <a:extLst>
              <a:ext uri="{FF2B5EF4-FFF2-40B4-BE49-F238E27FC236}">
                <a16:creationId xmlns:a16="http://schemas.microsoft.com/office/drawing/2014/main" id="{7CE62236-99C8-4415-BB8A-F596448403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0649" y="192637"/>
            <a:ext cx="3987635" cy="3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39">
            <a:extLst>
              <a:ext uri="{FF2B5EF4-FFF2-40B4-BE49-F238E27FC236}">
                <a16:creationId xmlns:a16="http://schemas.microsoft.com/office/drawing/2014/main" id="{E478F05C-0760-4350-9C5B-501CCC2C3C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00" y="3785855"/>
            <a:ext cx="2787822" cy="2128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330D5-45B5-4E01-9AB0-CB53B691345C}"/>
              </a:ext>
            </a:extLst>
          </p:cNvPr>
          <p:cNvSpPr txBox="1"/>
          <p:nvPr/>
        </p:nvSpPr>
        <p:spPr>
          <a:xfrm>
            <a:off x="6053578" y="3380515"/>
            <a:ext cx="1882065" cy="584775"/>
          </a:xfrm>
          <a:prstGeom prst="rect">
            <a:avLst/>
          </a:prstGeom>
          <a:solidFill>
            <a:schemeClr val="lt2"/>
          </a:solidFill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FF0000"/>
                </a:solidFill>
                <a:latin typeface="Gidolinya" panose="02000503000000000000" pitchFamily="50" charset="0"/>
              </a:rPr>
              <a:t>¡CUIDADO!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F046A2-4051-4B7A-AAE3-528FEF3A1945}"/>
                  </a:ext>
                </a:extLst>
              </p:cNvPr>
              <p:cNvSpPr txBox="1"/>
              <p:nvPr/>
            </p:nvSpPr>
            <p:spPr>
              <a:xfrm>
                <a:off x="949910" y="5071876"/>
                <a:ext cx="2772000" cy="57600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8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idolinya" panose="02000503000000000000" pitchFamily="50" charset="0"/>
                    <a:ea typeface="Roboto"/>
                    <a:cs typeface="Roboto"/>
                    <a:sym typeface="Roboto"/>
                  </a:rPr>
                  <a:t>V</a:t>
                </a:r>
                <a14:m>
                  <m:oMath xmlns:m="http://schemas.openxmlformats.org/officeDocument/2006/math">
                    <m:r>
                      <a:rPr lang="es-CL" sz="2800" b="1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es-CL" sz="2800" b="1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𝑰</m:t>
                    </m:r>
                    <m:r>
                      <a:rPr lang="es-CL" sz="2800" b="1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𝐑</m:t>
                    </m:r>
                  </m:oMath>
                </a14:m>
                <a:r>
                  <a:rPr lang="es-CL" sz="28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idolinya" panose="02000503000000000000" pitchFamily="50" charset="0"/>
                    <a:ea typeface="Roboto"/>
                    <a:cs typeface="Roboto"/>
                    <a:sym typeface="Roboto"/>
                  </a:rPr>
                  <a:t> , Q </a:t>
                </a:r>
                <a14:m>
                  <m:oMath xmlns:m="http://schemas.openxmlformats.org/officeDocument/2006/math">
                    <m:r>
                      <a:rPr lang="es-CL" sz="2800" b="1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es-CL" sz="2800" b="1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𝑰</m:t>
                    </m:r>
                    <m:sSup>
                      <m:sSupPr>
                        <m:ctrlPr>
                          <a:rPr lang="es-CL" sz="2800" b="1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pPr>
                      <m:e>
                        <m:r>
                          <a:rPr lang="es-CL" sz="2800" b="1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𝑹</m:t>
                        </m:r>
                      </m:e>
                      <m:sup>
                        <m:r>
                          <a:rPr lang="es-CL" sz="2800" b="1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𝟐</m:t>
                        </m:r>
                      </m:sup>
                    </m:sSup>
                  </m:oMath>
                </a14:m>
                <a:endParaRPr lang="es-CL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dolinya" panose="02000503000000000000" pitchFamily="50" charset="0"/>
                  <a:ea typeface="Roboto"/>
                  <a:cs typeface="Roboto"/>
                  <a:sym typeface="Roboto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F046A2-4051-4B7A-AAE3-528FEF3A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5071876"/>
                <a:ext cx="2772000" cy="576000"/>
              </a:xfrm>
              <a:prstGeom prst="rect">
                <a:avLst/>
              </a:prstGeom>
              <a:blipFill>
                <a:blip r:embed="rId4"/>
                <a:stretch>
                  <a:fillRect l="-3516" t="-11702" b="-2766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50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DF73-44BB-4493-AFCD-A3C648F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22</a:t>
            </a:fld>
            <a:endParaRPr lang="es-CL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3C8471D-FB2F-44A4-A734-46CF64FDB1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553" y="204074"/>
            <a:ext cx="4254038" cy="1411661"/>
          </a:xfrm>
        </p:spPr>
        <p:txBody>
          <a:bodyPr>
            <a:normAutofit/>
          </a:bodyPr>
          <a:lstStyle/>
          <a:p>
            <a:r>
              <a:rPr lang="es-CL" dirty="0" err="1"/>
              <a:t>Exp</a:t>
            </a:r>
            <a:r>
              <a:rPr lang="es-CL" dirty="0"/>
              <a:t> 2: …en </a:t>
            </a:r>
            <a:r>
              <a:rPr lang="es-CL" dirty="0" err="1"/>
              <a:t>protoboard</a:t>
            </a:r>
            <a:endParaRPr lang="es-CL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4C4D847-C540-44EE-930D-D7190E7E6974}"/>
              </a:ext>
            </a:extLst>
          </p:cNvPr>
          <p:cNvSpPr txBox="1">
            <a:spLocks/>
          </p:cNvSpPr>
          <p:nvPr/>
        </p:nvSpPr>
        <p:spPr>
          <a:xfrm>
            <a:off x="798051" y="2494321"/>
            <a:ext cx="2673119" cy="17403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dirty="0"/>
              <a:t>Necesitamos una resistencia de al menos 220 Ohm… y cables.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80195D-19C3-4398-9382-317067EF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83" y="650185"/>
            <a:ext cx="3848031" cy="5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DF73-44BB-4493-AFCD-A3C648F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23</a:t>
            </a:fld>
            <a:endParaRPr lang="es-CL"/>
          </a:p>
        </p:txBody>
      </p:sp>
      <p:pic>
        <p:nvPicPr>
          <p:cNvPr id="5" name="Shape 247">
            <a:extLst>
              <a:ext uri="{FF2B5EF4-FFF2-40B4-BE49-F238E27FC236}">
                <a16:creationId xmlns:a16="http://schemas.microsoft.com/office/drawing/2014/main" id="{3C0935F7-DCF5-4257-9F11-0FC2F54A7B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306" y="2158871"/>
            <a:ext cx="40207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CC32FE-7228-4E88-B553-754F7592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695"/>
            <a:ext cx="7886700" cy="1325563"/>
          </a:xfrm>
        </p:spPr>
        <p:txBody>
          <a:bodyPr/>
          <a:lstStyle/>
          <a:p>
            <a:r>
              <a:rPr lang="es-CL" dirty="0" err="1">
                <a:solidFill>
                  <a:schemeClr val="tx1"/>
                </a:solidFill>
              </a:rPr>
              <a:t>Protoboard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8" name="Shape 248">
            <a:extLst>
              <a:ext uri="{FF2B5EF4-FFF2-40B4-BE49-F238E27FC236}">
                <a16:creationId xmlns:a16="http://schemas.microsoft.com/office/drawing/2014/main" id="{F4749888-065E-43B4-841B-34DBDA8A4D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015" y="2837818"/>
            <a:ext cx="2522522" cy="29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46">
            <a:extLst>
              <a:ext uri="{FF2B5EF4-FFF2-40B4-BE49-F238E27FC236}">
                <a16:creationId xmlns:a16="http://schemas.microsoft.com/office/drawing/2014/main" id="{9EC32C42-6F89-4AA8-809B-B8975337959A}"/>
              </a:ext>
            </a:extLst>
          </p:cNvPr>
          <p:cNvSpPr txBox="1">
            <a:spLocks/>
          </p:cNvSpPr>
          <p:nvPr/>
        </p:nvSpPr>
        <p:spPr>
          <a:xfrm>
            <a:off x="5173375" y="427985"/>
            <a:ext cx="3521400" cy="1986748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Las filas externas (</a:t>
            </a:r>
            <a:r>
              <a:rPr lang="es-CL" sz="2400" dirty="0">
                <a:solidFill>
                  <a:srgbClr val="FF0000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+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y </a:t>
            </a:r>
            <a:r>
              <a:rPr lang="es-CL" sz="2400" dirty="0">
                <a:solidFill>
                  <a:schemeClr val="accent1">
                    <a:lumMod val="75000"/>
                  </a:schemeClr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-</a:t>
            </a: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 están conectadas a lo largo.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Las columnas están conectadas a lo largo en 5 puntos.</a:t>
            </a:r>
          </a:p>
        </p:txBody>
      </p:sp>
      <p:pic>
        <p:nvPicPr>
          <p:cNvPr id="10" name="Shape 250">
            <a:extLst>
              <a:ext uri="{FF2B5EF4-FFF2-40B4-BE49-F238E27FC236}">
                <a16:creationId xmlns:a16="http://schemas.microsoft.com/office/drawing/2014/main" id="{756CDDA6-5A55-4835-849E-33E79C8079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222" y="2938403"/>
            <a:ext cx="362550" cy="3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49">
            <a:extLst>
              <a:ext uri="{FF2B5EF4-FFF2-40B4-BE49-F238E27FC236}">
                <a16:creationId xmlns:a16="http://schemas.microsoft.com/office/drawing/2014/main" id="{D5EC6019-75B3-4B6E-B6A2-113B13EBC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700" y="3215837"/>
            <a:ext cx="640500" cy="51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50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B27B-9129-43D1-A597-C1D11EB7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55" y="143184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Código de colores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E2D4E-950D-458D-94BA-D5826E4A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24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30D9-02C2-4406-9206-72B1E450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09" y="1293179"/>
            <a:ext cx="6225875" cy="46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6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25</a:t>
            </a:fld>
            <a:endParaRPr lang="es-C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35FC5D-E93E-4ED6-945A-DB15D4DA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736" y="436752"/>
            <a:ext cx="3438525" cy="2066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61A03B-032F-41DA-8F96-D103E3E4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18" y="3187890"/>
            <a:ext cx="3446943" cy="2270512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dirty="0" err="1"/>
              <a:t>Exp</a:t>
            </a:r>
            <a:r>
              <a:rPr lang="es-CL" dirty="0"/>
              <a:t> 3: Pulsador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47D64F3-D7C4-4C71-9142-BB888A80038B}"/>
              </a:ext>
            </a:extLst>
          </p:cNvPr>
          <p:cNvSpPr txBox="1">
            <a:spLocks/>
          </p:cNvSpPr>
          <p:nvPr/>
        </p:nvSpPr>
        <p:spPr>
          <a:xfrm>
            <a:off x="308769" y="2113143"/>
            <a:ext cx="3886200" cy="3171034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0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</a:t>
            </a:r>
          </a:p>
          <a:p>
            <a:endParaRPr lang="es-CL" sz="30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s-CL" sz="30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Utilizaremos el pulsador para encender y apagar el LED.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6624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865193-07C9-4A81-AE05-8D247021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51536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Expresión condicional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F1CD-F815-4551-B0C3-38F0DF5A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26</a:t>
            </a:fld>
            <a:endParaRPr lang="es-C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6731F-95E8-45C8-B286-1126145C2AF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4950" y="1396392"/>
            <a:ext cx="4230687" cy="4371975"/>
          </a:xfrm>
          <a:ln w="28575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L" sz="2600" dirty="0" err="1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s-CL" sz="2600" dirty="0">
                <a:solidFill>
                  <a:schemeClr val="tx1"/>
                </a:solidFill>
              </a:rPr>
              <a:t> (condición) {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hacer algo;} //condición verdadera</a:t>
            </a:r>
          </a:p>
          <a:p>
            <a:pPr marL="0" indent="0">
              <a:buNone/>
            </a:pPr>
            <a:r>
              <a:rPr lang="es-CL" sz="2600" dirty="0" err="1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s-CL" sz="2600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hacer otra cosa;} //condición falsa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s-CL" sz="2600" dirty="0" err="1">
                <a:solidFill>
                  <a:schemeClr val="tx1"/>
                </a:solidFill>
              </a:rPr>
              <a:t>ej</a:t>
            </a:r>
            <a:r>
              <a:rPr lang="es-CL" sz="2600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CL" sz="2600" dirty="0" err="1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s-CL" sz="2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CL" sz="2600" dirty="0">
                <a:solidFill>
                  <a:schemeClr val="tx1"/>
                </a:solidFill>
              </a:rPr>
              <a:t>(</a:t>
            </a:r>
            <a:r>
              <a:rPr lang="es-CL" sz="2600" dirty="0" err="1">
                <a:solidFill>
                  <a:schemeClr val="tx1"/>
                </a:solidFill>
              </a:rPr>
              <a:t>señalboton</a:t>
            </a:r>
            <a:r>
              <a:rPr lang="es-CL" sz="2600" dirty="0">
                <a:solidFill>
                  <a:schemeClr val="tx1"/>
                </a:solidFill>
              </a:rPr>
              <a:t>==</a:t>
            </a:r>
            <a:r>
              <a:rPr lang="es-CL" sz="26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CL" sz="2600" dirty="0">
                <a:solidFill>
                  <a:schemeClr val="tx1"/>
                </a:solidFill>
              </a:rPr>
              <a:t>){</a:t>
            </a:r>
          </a:p>
          <a:p>
            <a:pPr marL="0" indent="0">
              <a:buNone/>
            </a:pPr>
            <a:r>
              <a:rPr lang="es-CL" sz="2600" dirty="0" err="1">
                <a:solidFill>
                  <a:schemeClr val="accent4">
                    <a:lumMod val="75000"/>
                  </a:schemeClr>
                </a:solidFill>
              </a:rPr>
              <a:t>digitalWrite</a:t>
            </a:r>
            <a:r>
              <a:rPr lang="es-CL" sz="2600" dirty="0">
                <a:solidFill>
                  <a:schemeClr val="tx1"/>
                </a:solidFill>
              </a:rPr>
              <a:t>(13,</a:t>
            </a:r>
            <a:r>
              <a:rPr lang="es-CL" sz="2600" dirty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es-CL" sz="26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}</a:t>
            </a:r>
          </a:p>
          <a:p>
            <a:endParaRPr lang="es-C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DC206-FCCE-4F59-959F-8EAD1AF2962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55051" y="1396392"/>
            <a:ext cx="4230687" cy="4371975"/>
          </a:xfrm>
          <a:ln w="28575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La condición es una comparación, los operadores son: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x == y, x != y, x &lt;  y, x &gt;  y</a:t>
            </a:r>
            <a:br>
              <a:rPr lang="es-CL" sz="2600" dirty="0">
                <a:solidFill>
                  <a:schemeClr val="tx1"/>
                </a:solidFill>
              </a:rPr>
            </a:br>
            <a:r>
              <a:rPr lang="es-CL" sz="2600" dirty="0">
                <a:solidFill>
                  <a:schemeClr val="tx1"/>
                </a:solidFill>
              </a:rPr>
              <a:t>x &lt;= y, x &gt;= y</a:t>
            </a: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Se puede tener expresiones con varias condiciones, asociándose con los operadores &amp;&amp; (y) y  || (o).</a:t>
            </a:r>
          </a:p>
          <a:p>
            <a:pPr marL="0" indent="0">
              <a:buNone/>
            </a:pPr>
            <a:endParaRPr lang="es-CL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L" sz="2600" dirty="0">
                <a:solidFill>
                  <a:schemeClr val="tx1"/>
                </a:solidFill>
              </a:rPr>
              <a:t>Las comparaciones sólo pueden ocurrir entre variables del mismo tipo.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8384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F67C-BD55-4CD8-AAB2-1FADE7C5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04" y="122127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Otras expresiones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A57AC-7609-41E9-BE01-9A13741C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27</a:t>
            </a:fld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379F-9171-471F-A344-EBF34CECE3E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30823" y="1630362"/>
            <a:ext cx="3886200" cy="4351337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>
                <a:solidFill>
                  <a:schemeClr val="accent6">
                    <a:lumMod val="75000"/>
                  </a:schemeClr>
                </a:solidFill>
              </a:rPr>
              <a:t>while</a:t>
            </a:r>
            <a:r>
              <a:rPr lang="es-CL" dirty="0">
                <a:solidFill>
                  <a:schemeClr val="tx1"/>
                </a:solidFill>
              </a:rPr>
              <a:t>(</a:t>
            </a:r>
            <a:r>
              <a:rPr lang="es-CL" dirty="0" err="1">
                <a:solidFill>
                  <a:schemeClr val="tx1"/>
                </a:solidFill>
              </a:rPr>
              <a:t>condicion</a:t>
            </a:r>
            <a:r>
              <a:rPr lang="es-CL" dirty="0">
                <a:solidFill>
                  <a:schemeClr val="tx1"/>
                </a:solidFill>
              </a:rPr>
              <a:t>){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//el proceso ocurre hasta que la condición es falsa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s-CL" dirty="0" err="1">
                <a:solidFill>
                  <a:schemeClr val="accent6">
                    <a:lumMod val="75000"/>
                  </a:schemeClr>
                </a:solidFill>
              </a:rPr>
              <a:t>while</a:t>
            </a:r>
            <a:r>
              <a:rPr lang="es-CL" dirty="0">
                <a:solidFill>
                  <a:schemeClr val="tx1"/>
                </a:solidFill>
              </a:rPr>
              <a:t>(variable==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CL" dirty="0">
                <a:solidFill>
                  <a:schemeClr val="tx1"/>
                </a:solidFill>
              </a:rPr>
              <a:t>){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…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variable=</a:t>
            </a:r>
            <a:r>
              <a:rPr lang="es-CL" dirty="0" err="1">
                <a:solidFill>
                  <a:schemeClr val="tx1"/>
                </a:solidFill>
              </a:rPr>
              <a:t>leersensor</a:t>
            </a:r>
            <a:r>
              <a:rPr lang="es-CL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36BE3-B6B3-4253-915C-66FC961302B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826979" y="1630362"/>
            <a:ext cx="3886200" cy="4351337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s-CL" dirty="0">
                <a:solidFill>
                  <a:schemeClr val="tx1"/>
                </a:solidFill>
              </a:rPr>
              <a:t>(</a:t>
            </a:r>
            <a:r>
              <a:rPr lang="es-CL" dirty="0" err="1">
                <a:solidFill>
                  <a:schemeClr val="tx1"/>
                </a:solidFill>
              </a:rPr>
              <a:t>inicio,condición,incremento</a:t>
            </a:r>
            <a:r>
              <a:rPr lang="es-CL" dirty="0">
                <a:solidFill>
                  <a:schemeClr val="tx1"/>
                </a:solidFill>
              </a:rPr>
              <a:t>){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//lo mismo</a:t>
            </a:r>
          </a:p>
          <a:p>
            <a:pPr marL="0" indent="0">
              <a:buNone/>
            </a:pPr>
            <a:r>
              <a:rPr lang="es-CL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nn-NO" dirty="0">
                <a:solidFill>
                  <a:schemeClr val="tx1"/>
                </a:solidFill>
              </a:rPr>
              <a:t> </a:t>
            </a:r>
            <a:r>
              <a:rPr lang="nn-NO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nn-NO" dirty="0">
                <a:solidFill>
                  <a:schemeClr val="tx1"/>
                </a:solidFill>
              </a:rPr>
              <a:t> (</a:t>
            </a:r>
            <a:r>
              <a:rPr lang="nn-NO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nn-NO" dirty="0">
                <a:solidFill>
                  <a:schemeClr val="tx1"/>
                </a:solidFill>
              </a:rPr>
              <a:t> i=0; i &lt;= 100; i++){</a:t>
            </a:r>
          </a:p>
          <a:p>
            <a:pPr marL="0" indent="0">
              <a:buNone/>
            </a:pPr>
            <a:r>
              <a:rPr lang="nn-NO" dirty="0">
                <a:solidFill>
                  <a:schemeClr val="tx1"/>
                </a:solidFill>
              </a:rPr>
              <a:t>variable=variable+leer sensor;</a:t>
            </a:r>
          </a:p>
          <a:p>
            <a:pPr marL="0" indent="0">
              <a:buNone/>
            </a:pPr>
            <a:r>
              <a:rPr lang="nn-NO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nn-NO" dirty="0">
                <a:solidFill>
                  <a:schemeClr val="tx1"/>
                </a:solidFill>
              </a:rPr>
              <a:t>variable=variable</a:t>
            </a:r>
            <a:r>
              <a:rPr lang="nn-NO" dirty="0"/>
              <a:t>/100;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1928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28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dirty="0" err="1"/>
              <a:t>Exp</a:t>
            </a:r>
            <a:r>
              <a:rPr lang="es-CL" dirty="0"/>
              <a:t> 3: Pulsador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E5BB2-922A-41EE-8C69-9BE1A6966370}"/>
              </a:ext>
            </a:extLst>
          </p:cNvPr>
          <p:cNvSpPr/>
          <p:nvPr/>
        </p:nvSpPr>
        <p:spPr>
          <a:xfrm>
            <a:off x="282420" y="1376039"/>
            <a:ext cx="3907839" cy="45243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Vamos a leer la señal que proviene del botón, y en función de estado modificar el estado del LED.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r>
              <a:rPr lang="es-CL" sz="2400" dirty="0" err="1">
                <a:solidFill>
                  <a:srgbClr val="FFFF00"/>
                </a:solidFill>
                <a:latin typeface="Gidolinya" panose="02000503000000000000" pitchFamily="50" charset="0"/>
              </a:rPr>
              <a:t>digitalRead</a:t>
            </a:r>
            <a:r>
              <a:rPr lang="es-CL" sz="2400" dirty="0">
                <a:solidFill>
                  <a:srgbClr val="FFFF00"/>
                </a:solidFill>
                <a:latin typeface="Gidolinya" panose="02000503000000000000" pitchFamily="50" charset="0"/>
              </a:rPr>
              <a:t>(pin):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Entrega 1 si lee un voltaje mayor a 3 V y 0 en caso contrario.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Es importante declarar el pin a utilizar como entrada (</a:t>
            </a:r>
            <a:r>
              <a:rPr lang="es-CL" sz="2400" dirty="0">
                <a:solidFill>
                  <a:srgbClr val="FFFF00"/>
                </a:solidFill>
                <a:latin typeface="Gidolinya" panose="02000503000000000000" pitchFamily="50" charset="0"/>
              </a:rPr>
              <a:t>INPUT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) en el </a:t>
            </a:r>
            <a:r>
              <a:rPr lang="es-CL" sz="2400" dirty="0" err="1">
                <a:solidFill>
                  <a:schemeClr val="bg1"/>
                </a:solidFill>
                <a:latin typeface="Gidolinya" panose="02000503000000000000" pitchFamily="50" charset="0"/>
              </a:rPr>
              <a:t>setup</a:t>
            </a:r>
            <a:r>
              <a:rPr lang="es-CL" dirty="0">
                <a:solidFill>
                  <a:schemeClr val="bg1"/>
                </a:solidFill>
                <a:latin typeface="Gidolinya" panose="02000503000000000000" pitchFamily="50" charset="0"/>
              </a:rPr>
              <a:t>.</a:t>
            </a:r>
          </a:p>
        </p:txBody>
      </p:sp>
      <p:sp>
        <p:nvSpPr>
          <p:cNvPr id="11" name="Shape 349">
            <a:extLst>
              <a:ext uri="{FF2B5EF4-FFF2-40B4-BE49-F238E27FC236}">
                <a16:creationId xmlns:a16="http://schemas.microsoft.com/office/drawing/2014/main" id="{98018F95-A4C4-4F8C-9249-5FB30B7B535D}"/>
              </a:ext>
            </a:extLst>
          </p:cNvPr>
          <p:cNvSpPr txBox="1">
            <a:spLocks/>
          </p:cNvSpPr>
          <p:nvPr/>
        </p:nvSpPr>
        <p:spPr>
          <a:xfrm>
            <a:off x="5332533" y="4835750"/>
            <a:ext cx="3090498" cy="134524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Necesitamos:</a:t>
            </a:r>
          </a:p>
          <a:p>
            <a:pPr marL="457200" indent="-342900" algn="just">
              <a:spcBef>
                <a:spcPts val="1600"/>
              </a:spcBef>
              <a:buSzPts val="1800"/>
              <a:buFont typeface="Roboto"/>
              <a:buChar char="-"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botón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Roboto"/>
              <a:buChar char="-"/>
            </a:pPr>
            <a:r>
              <a:rPr lang="es-CL" sz="2400" dirty="0">
                <a:solidFill>
                  <a:schemeClr val="tx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Resistencia de 10k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526F-BE88-4D05-A318-7F0AEBA6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02" y="153829"/>
            <a:ext cx="3801593" cy="45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4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21631" y="230120"/>
            <a:ext cx="4754053" cy="13255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 err="1"/>
              <a:t>Exp</a:t>
            </a:r>
            <a:r>
              <a:rPr lang="es-CL" sz="5400" dirty="0"/>
              <a:t> 4a: Interfaz serial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29</a:t>
            </a:fld>
            <a:endParaRPr lang="es-CL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20E22F-D4E2-41C2-BE27-DD4254F83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554" y="1722649"/>
            <a:ext cx="4163627" cy="431416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Objetivo:</a:t>
            </a:r>
          </a:p>
          <a:p>
            <a:pPr marL="0" indent="0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Utilizar el monitor serial para visualizar datos.</a:t>
            </a:r>
          </a:p>
          <a:p>
            <a:pPr>
              <a:spcBef>
                <a:spcPts val="0"/>
              </a:spcBef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Serial.begin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</a:t>
            </a: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baudrate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Iniciar comunicación serial.</a:t>
            </a: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baudrate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Velocidad de la comunicación en baudios.</a:t>
            </a: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ej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</a:t>
            </a: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Serial.begin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(9600)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6" name="Shape 306">
            <a:extLst>
              <a:ext uri="{FF2B5EF4-FFF2-40B4-BE49-F238E27FC236}">
                <a16:creationId xmlns:a16="http://schemas.microsoft.com/office/drawing/2014/main" id="{3C33DD35-E1AD-4135-9231-22D142CE52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1898" y="530833"/>
            <a:ext cx="4402617" cy="285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07">
            <a:extLst>
              <a:ext uri="{FF2B5EF4-FFF2-40B4-BE49-F238E27FC236}">
                <a16:creationId xmlns:a16="http://schemas.microsoft.com/office/drawing/2014/main" id="{876499DE-9D2F-4A0A-9BF4-D7AD523CD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968" y="4261476"/>
            <a:ext cx="1746475" cy="174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3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3933-9318-4469-ADE9-7791B1E4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Plataforma de desarrollo electrónico</a:t>
            </a:r>
          </a:p>
        </p:txBody>
      </p:sp>
      <p:pic>
        <p:nvPicPr>
          <p:cNvPr id="4" name="Shape 74">
            <a:extLst>
              <a:ext uri="{FF2B5EF4-FFF2-40B4-BE49-F238E27FC236}">
                <a16:creationId xmlns:a16="http://schemas.microsoft.com/office/drawing/2014/main" id="{B001F371-0A89-4F74-B632-AE9C67F827D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111899"/>
            <a:ext cx="7886700" cy="37787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73BC3-BCC2-46F7-BE2B-B5A7F4EA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399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1EC3D-55C4-43E7-9BCF-AACE9A50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87" y="178695"/>
            <a:ext cx="7886700" cy="1325563"/>
          </a:xfrm>
        </p:spPr>
        <p:txBody>
          <a:bodyPr/>
          <a:lstStyle/>
          <a:p>
            <a:r>
              <a:rPr lang="es-CL" dirty="0"/>
              <a:t>Funciones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8D80-25A7-4648-AD6D-2B43A0D10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687" y="1825625"/>
            <a:ext cx="3886200" cy="3554244"/>
          </a:xfrm>
          <a:ln w="28575"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Serial.print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</a:t>
            </a: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info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)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Imprime texto en el monitor serial.</a:t>
            </a:r>
          </a:p>
          <a:p>
            <a:pPr>
              <a:spcBef>
                <a:spcPts val="0"/>
              </a:spcBef>
            </a:pPr>
            <a:endParaRPr lang="es-CL" sz="24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info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puede ser cualquier variable, o bien, un texto entre comillas.</a:t>
            </a:r>
          </a:p>
          <a:p>
            <a:pPr>
              <a:spcBef>
                <a:spcPts val="0"/>
              </a:spcBef>
            </a:pPr>
            <a:endParaRPr lang="es-CL" sz="2400" dirty="0"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 err="1">
                <a:latin typeface="Gidolinya" panose="02000503000000000000" pitchFamily="50" charset="0"/>
                <a:ea typeface="Roboto"/>
                <a:cs typeface="Roboto"/>
                <a:sym typeface="Roboto"/>
              </a:rPr>
              <a:t>ej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</a:t>
            </a:r>
            <a:r>
              <a:rPr lang="es-CL" sz="2400" dirty="0" err="1">
                <a:solidFill>
                  <a:schemeClr val="accent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int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 a = 5;</a:t>
            </a:r>
          </a:p>
          <a:p>
            <a:pPr>
              <a:spcBef>
                <a:spcPts val="0"/>
              </a:spcBef>
            </a:pPr>
            <a:r>
              <a:rPr lang="es-CL" sz="2400" dirty="0" err="1">
                <a:latin typeface="Gidolinya" panose="02000503000000000000" pitchFamily="50" charset="0"/>
                <a:ea typeface="Roboto"/>
                <a:cs typeface="Roboto"/>
                <a:sym typeface="Roboto"/>
              </a:rPr>
              <a:t>ej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</a:t>
            </a: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Serial.print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(a)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s-CL" sz="2400" dirty="0" err="1">
                <a:latin typeface="Gidolinya" panose="02000503000000000000" pitchFamily="50" charset="0"/>
                <a:ea typeface="Roboto"/>
                <a:cs typeface="Roboto"/>
                <a:sym typeface="Roboto"/>
              </a:rPr>
              <a:t>ej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</a:t>
            </a: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Serial.print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(“hola mundo”)</a:t>
            </a:r>
            <a:r>
              <a:rPr lang="es-CL" sz="2400" dirty="0">
                <a:latin typeface="Gidolinya" panose="02000503000000000000" pitchFamily="50" charset="0"/>
                <a:ea typeface="Roboto"/>
                <a:cs typeface="Roboto"/>
                <a:sym typeface="Roboto"/>
              </a:rPr>
              <a:t>;</a:t>
            </a:r>
          </a:p>
          <a:p>
            <a:pPr marL="0" lvl="0" indent="0" algn="just">
              <a:spcBef>
                <a:spcPts val="1600"/>
              </a:spcBef>
              <a:buNone/>
            </a:pPr>
            <a:r>
              <a:rPr lang="es-CL" sz="2400" dirty="0"/>
              <a:t> </a:t>
            </a:r>
          </a:p>
          <a:p>
            <a:endParaRPr lang="es-C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CF69-1DDB-4E96-8E9F-B6F4D96DC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5686" y="1825625"/>
            <a:ext cx="3886200" cy="3554244"/>
          </a:xfrm>
          <a:ln w="28575"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es-CL" sz="2400" dirty="0" err="1">
                <a:solidFill>
                  <a:schemeClr val="accent4"/>
                </a:solidFill>
              </a:rPr>
              <a:t>Serial.println</a:t>
            </a:r>
            <a:r>
              <a:rPr lang="es-CL" sz="2400" dirty="0">
                <a:solidFill>
                  <a:schemeClr val="accent4"/>
                </a:solidFill>
              </a:rPr>
              <a:t>(</a:t>
            </a:r>
            <a:r>
              <a:rPr lang="es-CL" sz="2400" dirty="0" err="1">
                <a:solidFill>
                  <a:schemeClr val="accent4"/>
                </a:solidFill>
              </a:rPr>
              <a:t>info</a:t>
            </a:r>
            <a:r>
              <a:rPr lang="es-CL" sz="2400" dirty="0">
                <a:solidFill>
                  <a:schemeClr val="accent4"/>
                </a:solidFill>
              </a:rPr>
              <a:t>)</a:t>
            </a:r>
            <a:r>
              <a:rPr lang="es-CL" sz="2400" dirty="0"/>
              <a:t>: Lo mismo, pero salta una línea hacia abajo.</a:t>
            </a:r>
          </a:p>
          <a:p>
            <a:pPr marL="0" indent="0">
              <a:buNone/>
            </a:pPr>
            <a:endParaRPr lang="es-CL" sz="2400" dirty="0"/>
          </a:p>
          <a:p>
            <a:r>
              <a:rPr lang="es-CL" sz="2400" dirty="0"/>
              <a:t>Esta comunicación no se usa sólo para imprimir caracteres en el computador, sino que para interactuar con otros dispositivos vía comunicación Serial.</a:t>
            </a:r>
          </a:p>
          <a:p>
            <a:endParaRPr lang="es-CL" sz="2400" dirty="0"/>
          </a:p>
          <a:p>
            <a:endParaRPr lang="es-CL" sz="2400" dirty="0"/>
          </a:p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A3FFC-459E-4C63-984E-DA4CCAFF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870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11031-1B2C-4D7E-9053-425AB9D2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31</a:t>
            </a:fld>
            <a:endParaRPr lang="es-CL"/>
          </a:p>
        </p:txBody>
      </p:sp>
      <p:pic>
        <p:nvPicPr>
          <p:cNvPr id="6" name="Shape 399">
            <a:extLst>
              <a:ext uri="{FF2B5EF4-FFF2-40B4-BE49-F238E27FC236}">
                <a16:creationId xmlns:a16="http://schemas.microsoft.com/office/drawing/2014/main" id="{C9D68879-F6B9-4992-AF45-E621D588DD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79" t="11467" r="3469" b="10681"/>
          <a:stretch/>
        </p:blipFill>
        <p:spPr>
          <a:xfrm>
            <a:off x="1408754" y="1445423"/>
            <a:ext cx="6712026" cy="3473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6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3933-9318-4469-ADE9-7791B1E4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PIC</a:t>
            </a:r>
          </a:p>
        </p:txBody>
      </p:sp>
      <p:pic>
        <p:nvPicPr>
          <p:cNvPr id="6" name="Shape 79">
            <a:extLst>
              <a:ext uri="{FF2B5EF4-FFF2-40B4-BE49-F238E27FC236}">
                <a16:creationId xmlns:a16="http://schemas.microsoft.com/office/drawing/2014/main" id="{3F0D3083-752B-49C4-A979-B0D8F7B201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733" y="2060166"/>
            <a:ext cx="4016000" cy="30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1">
            <a:extLst>
              <a:ext uri="{FF2B5EF4-FFF2-40B4-BE49-F238E27FC236}">
                <a16:creationId xmlns:a16="http://schemas.microsoft.com/office/drawing/2014/main" id="{C2A83E9F-8C20-4F22-9123-8747898EB8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14104"/>
            <a:ext cx="4319400" cy="3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32969-EA8B-4EFB-B720-69BA0DDA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47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88">
            <a:extLst>
              <a:ext uri="{FF2B5EF4-FFF2-40B4-BE49-F238E27FC236}">
                <a16:creationId xmlns:a16="http://schemas.microsoft.com/office/drawing/2014/main" id="{FB7C0C70-59B6-4A7F-BEF1-35B3C7B759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1125" y="813188"/>
            <a:ext cx="7604225" cy="47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7D31F-CC74-49ED-B8CD-FD626C21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951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4445C-4177-411B-A564-9C21B928A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754" y="1275569"/>
            <a:ext cx="3954463" cy="2319891"/>
          </a:xfrm>
        </p:spPr>
        <p:txBody>
          <a:bodyPr>
            <a:norm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El código fuente es abierto, por lo que es posible modificar y crear funciones o librerías. El esquema electrónico del Arduino también está disponible en la web.</a:t>
            </a:r>
          </a:p>
          <a:p>
            <a:endParaRPr lang="es-CL" dirty="0"/>
          </a:p>
        </p:txBody>
      </p:sp>
      <p:pic>
        <p:nvPicPr>
          <p:cNvPr id="6" name="Shape 95">
            <a:extLst>
              <a:ext uri="{FF2B5EF4-FFF2-40B4-BE49-F238E27FC236}">
                <a16:creationId xmlns:a16="http://schemas.microsoft.com/office/drawing/2014/main" id="{B3D143B2-FD5A-46AB-881F-BE6DE0B2BBB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4086" t="11098" r="5309" b="17711"/>
          <a:stretch/>
        </p:blipFill>
        <p:spPr>
          <a:xfrm>
            <a:off x="4921868" y="1718130"/>
            <a:ext cx="3913364" cy="1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94">
            <a:extLst>
              <a:ext uri="{FF2B5EF4-FFF2-40B4-BE49-F238E27FC236}">
                <a16:creationId xmlns:a16="http://schemas.microsoft.com/office/drawing/2014/main" id="{C1D5286B-5790-436F-B166-684CDD52E7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83" y="3686982"/>
            <a:ext cx="4060934" cy="17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D2F2832-01FF-4606-8B13-D76B56F1FC82}"/>
              </a:ext>
            </a:extLst>
          </p:cNvPr>
          <p:cNvSpPr txBox="1">
            <a:spLocks/>
          </p:cNvSpPr>
          <p:nvPr/>
        </p:nvSpPr>
        <p:spPr>
          <a:xfrm>
            <a:off x="294200" y="3858029"/>
            <a:ext cx="3954463" cy="1380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s-CL" sz="2400" dirty="0"/>
              <a:t>Existe una gran cantidad de experiencias de usuarios compartidas en la web.</a:t>
            </a:r>
          </a:p>
          <a:p>
            <a:endParaRPr lang="es-C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808282" y="135547"/>
            <a:ext cx="3325935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Open </a:t>
            </a:r>
            <a:r>
              <a:rPr lang="es-CL" sz="5400" dirty="0" err="1"/>
              <a:t>Source</a:t>
            </a:r>
            <a:endParaRPr lang="es-CL" sz="5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1A04C94-FD5A-4FD6-8D7E-CF812365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556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4445C-4177-411B-A564-9C21B928A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46" y="1840790"/>
            <a:ext cx="3954463" cy="3388158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El lenguaje de programación de Arduino y su interfaz de desarrollo (en la imagen) son sencillos.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Instrucciones simples, por ejemplo, </a:t>
            </a:r>
            <a:r>
              <a:rPr lang="es-CL" sz="2400" b="1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digitalWrite</a:t>
            </a:r>
            <a:r>
              <a:rPr lang="es-CL" sz="2400" b="1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(5,HIGH)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significa encender el puerto 5 de la placa, </a:t>
            </a:r>
            <a:r>
              <a:rPr lang="es-CL" sz="2400" b="1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delay</a:t>
            </a:r>
            <a:r>
              <a:rPr lang="es-CL" sz="2400" b="1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(1000)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es esperar 1000 milisegundos.</a:t>
            </a:r>
          </a:p>
          <a:p>
            <a:endParaRPr lang="es-CL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6A6DA1C-A201-43F8-BE53-EFFF148921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808282" y="135547"/>
            <a:ext cx="3325935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Fácil de usar</a:t>
            </a:r>
          </a:p>
        </p:txBody>
      </p:sp>
      <p:pic>
        <p:nvPicPr>
          <p:cNvPr id="7" name="Shape 102">
            <a:extLst>
              <a:ext uri="{FF2B5EF4-FFF2-40B4-BE49-F238E27FC236}">
                <a16:creationId xmlns:a16="http://schemas.microsoft.com/office/drawing/2014/main" id="{691E6063-E205-4C34-AEC0-E9E6E45D5C5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497" t="2198" r="3109" b="3453"/>
          <a:stretch/>
        </p:blipFill>
        <p:spPr>
          <a:xfrm>
            <a:off x="4713528" y="2438033"/>
            <a:ext cx="4261858" cy="349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4">
            <a:extLst>
              <a:ext uri="{FF2B5EF4-FFF2-40B4-BE49-F238E27FC236}">
                <a16:creationId xmlns:a16="http://schemas.microsoft.com/office/drawing/2014/main" id="{2CA4921F-C55A-4EC7-800E-38F430A3C3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518" t="11202" r="29913" b="12537"/>
          <a:stretch/>
        </p:blipFill>
        <p:spPr>
          <a:xfrm>
            <a:off x="5886457" y="135547"/>
            <a:ext cx="1915999" cy="19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A0E66-204F-474B-B8D0-F26E6CF3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631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10">
            <a:extLst>
              <a:ext uri="{FF2B5EF4-FFF2-40B4-BE49-F238E27FC236}">
                <a16:creationId xmlns:a16="http://schemas.microsoft.com/office/drawing/2014/main" id="{F0BEE8A0-334B-461A-B2FE-1878F7A14F0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0" cy="61007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E5C597-9594-4D39-AFF8-4C0705D9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00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5">
            <a:extLst>
              <a:ext uri="{FF2B5EF4-FFF2-40B4-BE49-F238E27FC236}">
                <a16:creationId xmlns:a16="http://schemas.microsoft.com/office/drawing/2014/main" id="{08F0A352-B8B8-47F0-B35B-A6C44DAB7C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19807"/>
            <a:ext cx="9140904" cy="51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1667A-00FA-46AF-80C9-82043A2D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0355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FabLab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blab" id="{8F26B454-BFB4-4F2E-B940-CB30936F0E24}" vid="{C6F6DF9E-059B-48E3-9CF8-A5F01977A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Fablab</Template>
  <TotalTime>1183</TotalTime>
  <Words>1130</Words>
  <Application>Microsoft Office PowerPoint</Application>
  <PresentationFormat>On-screen Show (4:3)</PresentationFormat>
  <Paragraphs>193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Gidolinya</vt:lpstr>
      <vt:lpstr>Roboto</vt:lpstr>
      <vt:lpstr>Template FabLab</vt:lpstr>
      <vt:lpstr>Taller de Arduino I</vt:lpstr>
      <vt:lpstr>PowerPoint Presentation</vt:lpstr>
      <vt:lpstr>Plataforma de desarrollo electrónico</vt:lpstr>
      <vt:lpstr>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Tipos de variables</vt:lpstr>
      <vt:lpstr>PowerPoint Presentation</vt:lpstr>
      <vt:lpstr>PowerPoint Presentation</vt:lpstr>
      <vt:lpstr>Funciones</vt:lpstr>
      <vt:lpstr>¿ Circuito analógo?</vt:lpstr>
      <vt:lpstr>PowerPoint Presentation</vt:lpstr>
      <vt:lpstr>PowerPoint Presentation</vt:lpstr>
      <vt:lpstr>Exp 2: …en protoboard</vt:lpstr>
      <vt:lpstr>Protoboard</vt:lpstr>
      <vt:lpstr>Código de colores</vt:lpstr>
      <vt:lpstr>PowerPoint Presentation</vt:lpstr>
      <vt:lpstr>Expresión condicional</vt:lpstr>
      <vt:lpstr>Otras expresiones</vt:lpstr>
      <vt:lpstr>PowerPoint Presentation</vt:lpstr>
      <vt:lpstr>PowerPoint Presentation</vt:lpstr>
      <vt:lpstr>Funciones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JK</dc:creator>
  <cp:lastModifiedBy>JK</cp:lastModifiedBy>
  <cp:revision>67</cp:revision>
  <dcterms:created xsi:type="dcterms:W3CDTF">2018-04-25T18:37:35Z</dcterms:created>
  <dcterms:modified xsi:type="dcterms:W3CDTF">2018-09-05T13:42:40Z</dcterms:modified>
</cp:coreProperties>
</file>